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53275080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53275080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53275080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53275080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53275080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53275080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532750802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532750802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53275080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53275080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53275080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53275080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532750802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53275080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53275080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53275080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53275080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53275080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53275080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53275080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53275080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53275080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53275080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53275080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53275080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53275080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532750802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53275080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532750802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532750802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53275080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53275080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53275080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53275080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532750802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532750802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53275080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53275080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532750802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53275080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532750802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532750802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53275080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53275080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532750802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532750802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532750802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532750802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53275080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53275080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532750802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53275080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532750802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532750802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532750802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532750802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532750802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532750802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532750802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532750802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53275080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53275080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532750802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532750802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53275080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53275080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532750802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532750802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532750802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53275080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53275080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53275080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53275080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53275080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53275080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53275080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53275080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53275080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53275080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53275080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jpg"/><Relationship Id="rId4" Type="http://schemas.openxmlformats.org/officeDocument/2006/relationships/image" Target="../media/image1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&amp; deferred shading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Graphics Programming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shading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0" y="837350"/>
            <a:ext cx="4644101" cy="40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shading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471900" y="1919075"/>
            <a:ext cx="8222100" cy="31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D879"/>
                </a:solidFill>
              </a:rPr>
              <a:t>Straightforward</a:t>
            </a:r>
            <a:endParaRPr>
              <a:solidFill>
                <a:srgbClr val="14D87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14D879"/>
                </a:solidFill>
              </a:rPr>
              <a:t>Low hardware requirements</a:t>
            </a:r>
            <a:endParaRPr>
              <a:solidFill>
                <a:srgbClr val="14D879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Render targets not necessary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Each material handles its own illumination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Tons of unnecessary shading computations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Fragments that will not be shown will also be shaded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471900" y="1919075"/>
            <a:ext cx="8311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Screen-space shading technique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Geometry pass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Scene geometry is rendered.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Shaders output models’ material properties to an intermediate G-buffer (render targets)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Shading pass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Light volumes are rendered.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shader illuminates the scene adding light incrementally (material info from G-buffer).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471900" y="1919075"/>
            <a:ext cx="8311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Geometry pass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Configure OpenGL state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Depth test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Select render targets (G-buffer)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Select shader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Configure the shader (uniform variables: camera, transformations, materials)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Bind textures (material attributes)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Draw scene objects: glDrawArrays() / glDrawElements()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Go to 3. for as many shaders as needed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0" y="837350"/>
            <a:ext cx="4644101" cy="40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75" y="1628088"/>
            <a:ext cx="2866525" cy="25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100" y="1628105"/>
            <a:ext cx="2866525" cy="25218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>
            <p:ph idx="4294967295" type="body"/>
          </p:nvPr>
        </p:nvSpPr>
        <p:spPr>
          <a:xfrm>
            <a:off x="6778675" y="1628100"/>
            <a:ext cx="2146200" cy="25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Others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Roughness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Emissive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</a:t>
            </a:r>
            <a:endParaRPr/>
          </a:p>
        </p:txBody>
      </p:sp>
      <p:sp>
        <p:nvSpPr>
          <p:cNvPr id="155" name="Google Shape;155;p27"/>
          <p:cNvSpPr txBox="1"/>
          <p:nvPr/>
        </p:nvSpPr>
        <p:spPr>
          <a:xfrm>
            <a:off x="419575" y="960225"/>
            <a:ext cx="61140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Geometry pass (G-buffer): Several render targets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471900" y="1919075"/>
            <a:ext cx="8311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Shading pass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Configure OpenGL state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Depth testing = true / Depth writing = false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Additive blending (glEnable(GL_BLEND) / glBlendFunc(GL_ONE, GL_ONE)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 render target (radiance / illuminated scene)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 shader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Configure the shader (uniform variables: camera, transformations, light attributes)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Bind textures (material attributes)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Draw light boundaries: glDrawArrays() / glDrawElements()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Spheres for far point lights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Screen-filling quads for near point lights / directional lights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499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0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498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Shading techniques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Forward shading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Deferred shading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1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1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1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1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1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1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0" y="837350"/>
            <a:ext cx="4644101" cy="40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227" name="Google Shape;227;p3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4D879"/>
              </a:buClr>
              <a:buSzPts val="1800"/>
              <a:buChar char="●"/>
            </a:pPr>
            <a:r>
              <a:rPr lang="en">
                <a:solidFill>
                  <a:srgbClr val="14D879"/>
                </a:solidFill>
              </a:rPr>
              <a:t>Decouples scene geometry from lighting</a:t>
            </a:r>
            <a:endParaRPr>
              <a:solidFill>
                <a:srgbClr val="14D87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light affects only pixels within bounds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Only rasterized fragments are processed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Some fragments may be discarded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Independent from the material pass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Standard / skinned mesh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Terrain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Relief mapping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800"/>
              <a:buChar char="●"/>
            </a:pPr>
            <a:r>
              <a:rPr lang="en">
                <a:solidFill>
                  <a:srgbClr val="B6D7A8"/>
                </a:solidFill>
              </a:rPr>
              <a:t>Many lights without a significant performance hit</a:t>
            </a:r>
            <a:endParaRPr>
              <a:solidFill>
                <a:srgbClr val="B6D7A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800"/>
              <a:buChar char="●"/>
            </a:pPr>
            <a:r>
              <a:rPr lang="en">
                <a:solidFill>
                  <a:srgbClr val="B6D7A8"/>
                </a:solidFill>
              </a:rPr>
              <a:t>G-buffer available for post-processing effects</a:t>
            </a:r>
            <a:endParaRPr>
              <a:solidFill>
                <a:srgbClr val="B6D7A8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800"/>
              <a:buChar char="●"/>
            </a:pPr>
            <a:r>
              <a:rPr lang="en">
                <a:solidFill>
                  <a:srgbClr val="D9EAD3"/>
                </a:solidFill>
              </a:rPr>
              <a:t>Decouples scene geometry from lighting</a:t>
            </a:r>
            <a:endParaRPr>
              <a:solidFill>
                <a:srgbClr val="D9EAD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light affects only pixels within bounds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Only rasterized fragments are processed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Some fragments may be discarded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Independent from the material pass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Standard / skinned mesh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Terrain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Relief mapping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4D879"/>
              </a:buClr>
              <a:buSzPts val="1800"/>
              <a:buChar char="●"/>
            </a:pPr>
            <a:r>
              <a:rPr lang="en">
                <a:solidFill>
                  <a:srgbClr val="14D879"/>
                </a:solidFill>
              </a:rPr>
              <a:t>Many lights without a significant performance hit</a:t>
            </a:r>
            <a:endParaRPr>
              <a:solidFill>
                <a:srgbClr val="14D87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800"/>
              <a:buChar char="●"/>
            </a:pPr>
            <a:r>
              <a:rPr lang="en">
                <a:solidFill>
                  <a:srgbClr val="D9EAD3"/>
                </a:solidFill>
              </a:rPr>
              <a:t>G-buffer available for post-processing effects</a:t>
            </a:r>
            <a:endParaRPr>
              <a:solidFill>
                <a:srgbClr val="D9EAD3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n de deferred shading"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533" y="1919075"/>
            <a:ext cx="3810930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shading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direct shading technique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Objects are shaded as they are sent to render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Configure OpenGL state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Select render target (texture or Frame Buffer)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Select shader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Configure the shader (uniform variables)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Bind textures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Draw objects: glDrawArrays() / glDrawElements()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Go to 3. for as many shaders as needed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800"/>
              <a:buChar char="●"/>
            </a:pPr>
            <a:r>
              <a:rPr lang="en">
                <a:solidFill>
                  <a:srgbClr val="D9EAD3"/>
                </a:solidFill>
              </a:rPr>
              <a:t>Decouples scene geometry from lighting</a:t>
            </a:r>
            <a:endParaRPr>
              <a:solidFill>
                <a:srgbClr val="D9EAD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light affects only pixels within bounds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Only rasterized fragments are processed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Some fragments may be discarded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Independent from the material pass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Standard / skinned mesh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Terrain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Relief mapping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800"/>
              <a:buChar char="●"/>
            </a:pPr>
            <a:r>
              <a:rPr lang="en">
                <a:solidFill>
                  <a:srgbClr val="D9EAD3"/>
                </a:solidFill>
              </a:rPr>
              <a:t>Many lights without a significant performance hit</a:t>
            </a:r>
            <a:endParaRPr>
              <a:solidFill>
                <a:srgbClr val="D9EAD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4D879"/>
              </a:buClr>
              <a:buSzPts val="1800"/>
              <a:buChar char="●"/>
            </a:pPr>
            <a:r>
              <a:rPr lang="en">
                <a:solidFill>
                  <a:srgbClr val="14D879"/>
                </a:solidFill>
              </a:rPr>
              <a:t>G-buffer available for post-processing effects</a:t>
            </a:r>
            <a:endParaRPr>
              <a:solidFill>
                <a:srgbClr val="14D87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n relacionada" id="253" name="Google Shape;253;p43"/>
          <p:cNvPicPr preferRelativeResize="0"/>
          <p:nvPr/>
        </p:nvPicPr>
        <p:blipFill rotWithShape="1">
          <a:blip r:embed="rId3">
            <a:alphaModFix/>
          </a:blip>
          <a:srcRect b="0" l="16867" r="0" t="0"/>
          <a:stretch/>
        </p:blipFill>
        <p:spPr>
          <a:xfrm>
            <a:off x="548098" y="1919075"/>
            <a:ext cx="4001225" cy="271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depth of field deferred shading" id="254" name="Google Shape;254;p43"/>
          <p:cNvPicPr preferRelativeResize="0"/>
          <p:nvPr/>
        </p:nvPicPr>
        <p:blipFill rotWithShape="1">
          <a:blip r:embed="rId4">
            <a:alphaModFix/>
          </a:blip>
          <a:srcRect b="0" l="-12222" r="14518" t="0"/>
          <a:stretch/>
        </p:blipFill>
        <p:spPr>
          <a:xfrm>
            <a:off x="4364650" y="1919075"/>
            <a:ext cx="4253150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260" name="Google Shape;260;p4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Not valid for transparent objects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Solved with back-to-front forward shading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800"/>
              <a:buChar char="●"/>
            </a:pPr>
            <a:r>
              <a:rPr lang="en">
                <a:solidFill>
                  <a:srgbClr val="F4CCCC"/>
                </a:solidFill>
              </a:rPr>
              <a:t>Difficulty of using many materials</a:t>
            </a:r>
            <a:endParaRPr>
              <a:solidFill>
                <a:srgbClr val="F4CCC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Can be done, but increases the size of the G-buffer</a:t>
            </a:r>
            <a:endParaRPr>
              <a:solidFill>
                <a:srgbClr val="D9D9D9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■"/>
            </a:pPr>
            <a:r>
              <a:rPr lang="en">
                <a:solidFill>
                  <a:srgbClr val="D9D9D9"/>
                </a:solidFill>
              </a:rPr>
              <a:t>Eats up a large amount of memory bandwidth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800"/>
              <a:buChar char="●"/>
            </a:pPr>
            <a:r>
              <a:rPr lang="en">
                <a:solidFill>
                  <a:srgbClr val="F4CCCC"/>
                </a:solidFill>
              </a:rPr>
              <a:t>Hardware anti-aliasing not supported</a:t>
            </a:r>
            <a:endParaRPr>
              <a:solidFill>
                <a:srgbClr val="F4CCC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Interpolated subsamples for normal, tangent… produce nonsensical values.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Solutions: edge detection + blur, antialiasing techniques such as MLAA, FXAA, etc)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266" name="Google Shape;266;p4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n de water glsl"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992" y="1919075"/>
            <a:ext cx="4829909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273" name="Google Shape;273;p4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800"/>
              <a:buChar char="●"/>
            </a:pPr>
            <a:r>
              <a:rPr lang="en">
                <a:solidFill>
                  <a:srgbClr val="F4CCCC"/>
                </a:solidFill>
              </a:rPr>
              <a:t>Not valid for transparent objects</a:t>
            </a:r>
            <a:endParaRPr>
              <a:solidFill>
                <a:srgbClr val="F4CCC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Solved with back-to-front forward shading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Difficulty of using many materials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done, but increases the size of the G-buffer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Eats up a large amount of memory bandwidth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800"/>
              <a:buChar char="●"/>
            </a:pPr>
            <a:r>
              <a:rPr lang="en">
                <a:solidFill>
                  <a:srgbClr val="F4CCCC"/>
                </a:solidFill>
              </a:rPr>
              <a:t>Hardware anti-aliasing not supported</a:t>
            </a:r>
            <a:endParaRPr>
              <a:solidFill>
                <a:srgbClr val="F4CCC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Interpolated subsamples for normal, tangent… produce nonsensical values.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Solutions: edge detection + blur, antialiasing techniques such as MLAA, FXAA, etc)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descr="Resultado de imagen de G-buffer"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525" y="5466200"/>
            <a:ext cx="3152775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pic>
        <p:nvPicPr>
          <p:cNvPr descr="Resultado de imagen de G-buffer" id="280" name="Google Shape;2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913" y="1919957"/>
            <a:ext cx="5910175" cy="27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sp>
        <p:nvSpPr>
          <p:cNvPr id="286" name="Google Shape;286;p4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800"/>
              <a:buChar char="●"/>
            </a:pPr>
            <a:r>
              <a:rPr lang="en">
                <a:solidFill>
                  <a:srgbClr val="F4CCCC"/>
                </a:solidFill>
              </a:rPr>
              <a:t>Not valid for transparent objects</a:t>
            </a:r>
            <a:endParaRPr>
              <a:solidFill>
                <a:srgbClr val="F4CCC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Solved with back-to-front forward shading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800"/>
              <a:buChar char="●"/>
            </a:pPr>
            <a:r>
              <a:rPr lang="en">
                <a:solidFill>
                  <a:srgbClr val="F4CCCC"/>
                </a:solidFill>
              </a:rPr>
              <a:t>Difficulty of using many materials</a:t>
            </a:r>
            <a:endParaRPr>
              <a:solidFill>
                <a:srgbClr val="F4CCC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Can be done, but increases the size of the G-buffer</a:t>
            </a:r>
            <a:endParaRPr>
              <a:solidFill>
                <a:srgbClr val="D9D9D9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■"/>
            </a:pPr>
            <a:r>
              <a:rPr lang="en">
                <a:solidFill>
                  <a:srgbClr val="D9D9D9"/>
                </a:solidFill>
              </a:rPr>
              <a:t>Eats up a large amount of memory bandwidth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Hardware anti-aliasing not supported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Interpolated subsamples for normal, tangent… produce nonsensical values.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Solutions: edge detection + blur, antialiasing techniques such as MLAA, FXAA, etc)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pic>
        <p:nvPicPr>
          <p:cNvPr descr="Resultado de imagen de fxaa"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888" y="1919075"/>
            <a:ext cx="5394215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vs. Deferred</a:t>
            </a:r>
            <a:endParaRPr/>
          </a:p>
        </p:txBody>
      </p:sp>
      <p:sp>
        <p:nvSpPr>
          <p:cNvPr id="298" name="Google Shape;298;p50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Forward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D879"/>
                </a:solidFill>
              </a:rPr>
              <a:t>No need for render targets</a:t>
            </a:r>
            <a:endParaRPr>
              <a:solidFill>
                <a:srgbClr val="14D87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D879"/>
                </a:solidFill>
              </a:rPr>
              <a:t>Supports hardware anti-aliasing</a:t>
            </a:r>
            <a:endParaRPr>
              <a:solidFill>
                <a:srgbClr val="14D87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D879"/>
                </a:solidFill>
              </a:rPr>
              <a:t>Easy material management</a:t>
            </a:r>
            <a:endParaRPr>
              <a:solidFill>
                <a:srgbClr val="14D87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Redundant lighting calculations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0000"/>
                </a:solidFill>
              </a:rPr>
              <a:t>Few light sources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9" name="Google Shape;299;p50"/>
          <p:cNvSpPr txBox="1"/>
          <p:nvPr>
            <p:ph idx="1" type="body"/>
          </p:nvPr>
        </p:nvSpPr>
        <p:spPr>
          <a:xfrm>
            <a:off x="4586700" y="1919075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Deferred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Needs render targets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Hardware anti-aliasing not supported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Need for unified materials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D879"/>
                </a:solidFill>
              </a:rPr>
              <a:t>Efficient lighting calculation</a:t>
            </a:r>
            <a:endParaRPr>
              <a:solidFill>
                <a:srgbClr val="14D87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4D879"/>
                </a:solidFill>
              </a:rPr>
              <a:t>Many light sources</a:t>
            </a:r>
            <a:endParaRPr>
              <a:solidFill>
                <a:srgbClr val="14D87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one to choose</a:t>
            </a:r>
            <a:endParaRPr/>
          </a:p>
        </p:txBody>
      </p:sp>
      <p:sp>
        <p:nvSpPr>
          <p:cNvPr id="305" name="Google Shape;305;p5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 lights, older hardware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Forward shading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Lots of dynamic lights, availability of modern hardware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Deferred shading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shading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0" y="837350"/>
            <a:ext cx="4644101" cy="40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both</a:t>
            </a:r>
            <a:endParaRPr/>
          </a:p>
        </p:txBody>
      </p:sp>
      <p:sp>
        <p:nvSpPr>
          <p:cNvPr id="311" name="Google Shape;311;p5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probably end up combining both techniques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Deferred for basic scene lighting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Front-to-back order for efficiency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Take the most out of z-testing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Forward for additional geometry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Transparent objects (back-to-front order)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Guizmos / grid / UI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descr="Resultado de imagen de thoughtful guy meme" id="317" name="Google Shape;3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875" y="491825"/>
            <a:ext cx="4159849" cy="41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499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shading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0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shading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498" y="837350"/>
            <a:ext cx="4644101" cy="4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shading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01" y="837350"/>
            <a:ext cx="4644110" cy="408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shading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486" y="837350"/>
            <a:ext cx="4644101" cy="408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shading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